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  <p:sldMasterId id="2147483663" r:id="rId2"/>
  </p:sldMasterIdLst>
  <p:notesMasterIdLst>
    <p:notesMasterId r:id="rId45"/>
  </p:notesMasterIdLst>
  <p:sldIdLst>
    <p:sldId id="256" r:id="rId3"/>
    <p:sldId id="403" r:id="rId4"/>
    <p:sldId id="404" r:id="rId5"/>
    <p:sldId id="322" r:id="rId6"/>
    <p:sldId id="261" r:id="rId7"/>
    <p:sldId id="338" r:id="rId8"/>
    <p:sldId id="262" r:id="rId9"/>
    <p:sldId id="405" r:id="rId10"/>
    <p:sldId id="400" r:id="rId11"/>
    <p:sldId id="401" r:id="rId12"/>
    <p:sldId id="390" r:id="rId13"/>
    <p:sldId id="391" r:id="rId14"/>
    <p:sldId id="392" r:id="rId15"/>
    <p:sldId id="394" r:id="rId16"/>
    <p:sldId id="395" r:id="rId17"/>
    <p:sldId id="396" r:id="rId18"/>
    <p:sldId id="397" r:id="rId19"/>
    <p:sldId id="398" r:id="rId20"/>
    <p:sldId id="406" r:id="rId21"/>
    <p:sldId id="409" r:id="rId22"/>
    <p:sldId id="420" r:id="rId23"/>
    <p:sldId id="421" r:id="rId24"/>
    <p:sldId id="284" r:id="rId25"/>
    <p:sldId id="407" r:id="rId26"/>
    <p:sldId id="299" r:id="rId27"/>
    <p:sldId id="411" r:id="rId28"/>
    <p:sldId id="408" r:id="rId29"/>
    <p:sldId id="343" r:id="rId30"/>
    <p:sldId id="389" r:id="rId31"/>
    <p:sldId id="344" r:id="rId32"/>
    <p:sldId id="345" r:id="rId33"/>
    <p:sldId id="346" r:id="rId34"/>
    <p:sldId id="350" r:id="rId35"/>
    <p:sldId id="351" r:id="rId36"/>
    <p:sldId id="352" r:id="rId37"/>
    <p:sldId id="355" r:id="rId38"/>
    <p:sldId id="356" r:id="rId39"/>
    <p:sldId id="357" r:id="rId40"/>
    <p:sldId id="360" r:id="rId41"/>
    <p:sldId id="361" r:id="rId42"/>
    <p:sldId id="362" r:id="rId43"/>
    <p:sldId id="363" r:id="rId4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1" autoAdjust="0"/>
    <p:restoredTop sz="94684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9793A-EC64-4C3A-A834-7889890EE6B0}" type="datetimeFigureOut">
              <a:rPr lang="ar-EG"/>
              <a:pPr>
                <a:defRPr/>
              </a:pPr>
              <a:t>12/05/1437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50B6DB-748D-4DEE-A1D1-C7F2DBDA67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804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836F3-BED8-49F9-86B5-C0C52F2F2C0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34CFE-3FB0-4793-BB87-EACB6995FC6A}" type="slidenum">
              <a:rPr lang="ar-SA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1D1C6A-DABD-4BE9-A0C7-269D87602D0C}" type="slidenum">
              <a:rPr lang="ar-SA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7D7A18-B5B0-408E-9526-F7743D44B3EC}" type="slidenum">
              <a:rPr lang="ar-SA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94536F-C7F3-4E9F-8912-3DFC10D817F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351AEB-DA96-4A77-8A03-D25E99C158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6958F8-6E84-402B-9969-3DAB7BD4351A}" type="slidenum">
              <a:rPr lang="ar-SA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880EA4-D66C-4EB0-915A-D217BB4FB994}" type="slidenum">
              <a:rPr lang="ar-SA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145CB9-57AE-4709-B6B0-7E112FC7A8E4}" type="slidenum">
              <a:rPr lang="ar-SA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6ABFF6-EE56-4A03-8395-605EB859F09E}" type="slidenum">
              <a:rPr lang="ar-SA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A3BBE0-3FD9-4239-8E67-C1F28802DD62}" type="slidenum">
              <a:rPr lang="ar-SA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CA0C0-17C5-4325-AB2C-8D4D6D504E67}" type="slidenum">
              <a:rPr lang="ar-SA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FCE9-16AE-4FAF-9EE2-3D4C5AE4C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88AE-2AA7-45EB-9353-B22AD2068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63DF-DF91-4A8A-9C2D-9EA4A8490D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D37A2B-2BF4-492A-8D89-C54434E1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62417E-0AD2-47E1-8966-6281B98BE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0AEB60-3851-4D40-A926-66F778F3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44FB35-1EB7-426E-9709-0027DA0D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9DA84C-6A17-4126-A369-F823CE14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ED3EE9-4457-423D-9DFE-22B06549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A3259E-A59F-44F2-A270-AD21B8AB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BD2181-F680-480E-B791-CD6EEB6D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9EC2-096C-443F-840F-2F58B5D21F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6B5942-8A28-4BCD-8171-FDFB19C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0EB0DA-5F3D-4142-A577-024CF063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6EFAC0-C32A-4887-8253-2E11FA95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1D4A-865F-48D2-A0CD-67DAAD0E94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9889-7B5E-482B-ADA3-F699ABA9ED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C304-B556-4810-86A9-BF7E6B8828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059D-6FCE-47EC-B5F7-80D02EDA76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A0C9-C85D-44C1-AD2E-FE3E6CEECA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32DB-8F4F-4EC1-8BC1-8BAFCE17BA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3321-22AB-430A-8C61-97AA32958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63041-39EE-4C49-BBCD-C1ED092737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A7116B-1873-4CEB-BB19-F133B1D2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6324600"/>
            <a:ext cx="533400" cy="3810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v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o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memory" TargetMode="External"/><Relationship Id="rId2" Type="http://schemas.openxmlformats.org/officeDocument/2006/relationships/hyperlink" Target="https://en.wikipedia.org/wiki/Central_processing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eripheral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858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Computer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Output Devices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 Monitor </a:t>
            </a:r>
          </a:p>
          <a:p>
            <a:pPr algn="l" rtl="0" eaLnBrk="1" hangingPunct="1">
              <a:defRPr/>
            </a:pPr>
            <a:r>
              <a:rPr lang="en-US" dirty="0" smtClean="0"/>
              <a:t> Printer </a:t>
            </a:r>
          </a:p>
          <a:p>
            <a:pPr algn="l" rtl="0" eaLnBrk="1" hangingPunct="1">
              <a:defRPr/>
            </a:pPr>
            <a:r>
              <a:rPr lang="en-US" dirty="0" smtClean="0"/>
              <a:t> Speaker </a:t>
            </a:r>
          </a:p>
          <a:p>
            <a:pPr algn="l" rtl="0" eaLnBrk="1" hangingPunct="1">
              <a:defRPr/>
            </a:pPr>
            <a:r>
              <a:rPr lang="en-US" dirty="0" smtClean="0"/>
              <a:t> Plotter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90818" name="Picture 2" descr="pfaff_6_0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0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172200" y="0"/>
            <a:ext cx="29718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Monitor</a:t>
            </a:r>
          </a:p>
        </p:txBody>
      </p:sp>
      <p:sp>
        <p:nvSpPr>
          <p:cNvPr id="29082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8229600" cy="1447800"/>
          </a:xfrm>
        </p:spPr>
        <p:txBody>
          <a:bodyPr/>
          <a:lstStyle/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monitor</a:t>
            </a:r>
            <a:r>
              <a:rPr lang="en-US" dirty="0" smtClean="0"/>
              <a:t> is a peripheral device which displays computer output on a screen.</a:t>
            </a:r>
          </a:p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Screen output is referred to as a </a:t>
            </a:r>
            <a:r>
              <a:rPr lang="en-US" dirty="0" smtClean="0">
                <a:solidFill>
                  <a:srgbClr val="FFCC66"/>
                </a:solidFill>
              </a:rPr>
              <a:t>soft copy.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3638"/>
            <a:ext cx="5334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7467600" y="696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CRT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7391400" y="37480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LCD</a:t>
            </a:r>
          </a:p>
        </p:txBody>
      </p:sp>
      <p:pic>
        <p:nvPicPr>
          <p:cNvPr id="291844" name="Picture 4" descr="lcd_screen_plasma_monitor_swivel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5" descr="monitor-s95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8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6350" y="76200"/>
            <a:ext cx="77724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Types of Monitors</a:t>
            </a:r>
          </a:p>
        </p:txBody>
      </p:sp>
      <p:sp>
        <p:nvSpPr>
          <p:cNvPr id="291849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858000" cy="52578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Cathode-ray tube (CRT)</a:t>
            </a:r>
            <a:r>
              <a:rPr lang="en-US" sz="2800" dirty="0" smtClean="0"/>
              <a:t>– </a:t>
            </a:r>
            <a:r>
              <a:rPr lang="en-US" sz="2400" dirty="0" smtClean="0"/>
              <a:t>Resemble televisions; use picture tube technology; inexpensive, but they take up desk space and use a lot of energy.</a:t>
            </a:r>
            <a:endParaRPr lang="en-US" sz="2800" dirty="0" smtClean="0"/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Liquid Crystal Display (LCD or flat-panel)</a:t>
            </a:r>
            <a:r>
              <a:rPr lang="en-US" sz="2800" dirty="0" smtClean="0"/>
              <a:t>– </a:t>
            </a:r>
            <a:r>
              <a:rPr lang="en-US" sz="2400" dirty="0" smtClean="0"/>
              <a:t>Cells sandwiched between two transparent layers form images; used for notebook computers, PDAs, cellular phones, and personal computers; expensive, and they take up less desk space and use less energy than CRT monitors.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EG" sz="2800" b="1"/>
          </a:p>
        </p:txBody>
      </p:sp>
      <p:sp>
        <p:nvSpPr>
          <p:cNvPr id="29287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Monitor Specifications</a:t>
            </a:r>
          </a:p>
        </p:txBody>
      </p:sp>
      <p:sp>
        <p:nvSpPr>
          <p:cNvPr id="292871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Screen size</a:t>
            </a:r>
            <a:r>
              <a:rPr lang="en-US" sz="2800" dirty="0" smtClean="0"/>
              <a:t>– The diagonal measurement of the screen surface in inches (</a:t>
            </a:r>
            <a:r>
              <a:rPr lang="en-US" sz="2800" dirty="0" smtClean="0">
                <a:solidFill>
                  <a:srgbClr val="33CCFF"/>
                </a:solidFill>
              </a:rPr>
              <a:t>15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17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19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21</a:t>
            </a:r>
            <a:r>
              <a:rPr lang="en-US" sz="2800" dirty="0" smtClean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Resolution</a:t>
            </a:r>
            <a:r>
              <a:rPr lang="en-US" sz="2800" dirty="0" smtClean="0"/>
              <a:t>– The sharpness of the images on the screen determined by the number of horizontal and vertical </a:t>
            </a:r>
            <a:r>
              <a:rPr lang="en-US" sz="2800" dirty="0" smtClean="0">
                <a:solidFill>
                  <a:srgbClr val="FFCC66"/>
                </a:solidFill>
              </a:rPr>
              <a:t>pixels</a:t>
            </a:r>
            <a:r>
              <a:rPr lang="en-US" sz="2800" dirty="0" smtClean="0"/>
              <a:t> that the screen can display (</a:t>
            </a:r>
            <a:r>
              <a:rPr lang="en-US" sz="2800" dirty="0" smtClean="0">
                <a:solidFill>
                  <a:srgbClr val="33CCFF"/>
                </a:solidFill>
              </a:rPr>
              <a:t>800x600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1024x768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1600x1200</a:t>
            </a:r>
            <a:r>
              <a:rPr lang="en-US" sz="2800" dirty="0" smtClean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Dot pitch</a:t>
            </a:r>
            <a:r>
              <a:rPr lang="en-US" sz="2800" dirty="0" smtClean="0"/>
              <a:t>– The distance between each pixel on the screen measured in millimeters (.</a:t>
            </a:r>
            <a:r>
              <a:rPr lang="en-US" sz="2800" dirty="0" smtClean="0">
                <a:solidFill>
                  <a:srgbClr val="33CCFF"/>
                </a:solidFill>
              </a:rPr>
              <a:t>22mm</a:t>
            </a:r>
            <a:r>
              <a:rPr lang="en-US" sz="2800" dirty="0" smtClean="0"/>
              <a:t>, .</a:t>
            </a:r>
            <a:r>
              <a:rPr lang="en-US" sz="2800" dirty="0" smtClean="0">
                <a:solidFill>
                  <a:srgbClr val="33CCFF"/>
                </a:solidFill>
              </a:rPr>
              <a:t>25mm</a:t>
            </a:r>
            <a:r>
              <a:rPr lang="en-US" sz="2800" dirty="0" smtClean="0"/>
              <a:t>, .</a:t>
            </a:r>
            <a:r>
              <a:rPr lang="en-US" sz="2800" dirty="0" smtClean="0">
                <a:solidFill>
                  <a:srgbClr val="33CCFF"/>
                </a:solidFill>
              </a:rPr>
              <a:t>28mm</a:t>
            </a:r>
            <a:r>
              <a:rPr lang="en-US" sz="2800" dirty="0" smtClean="0"/>
              <a:t>).</a:t>
            </a:r>
          </a:p>
          <a:p>
            <a:pPr marL="236538" indent="-236538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243638"/>
            <a:ext cx="1219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94914" name="AutoShape 2" descr="Cork"/>
          <p:cNvSpPr>
            <a:spLocks noChangeArrowheads="1"/>
          </p:cNvSpPr>
          <p:nvPr/>
        </p:nvSpPr>
        <p:spPr bwMode="auto">
          <a:xfrm>
            <a:off x="533400" y="0"/>
            <a:ext cx="4038600" cy="30480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4915" name="Picture 3" descr="laser_printing_job_lg_cl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657600" y="0"/>
            <a:ext cx="36576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Printers</a:t>
            </a:r>
          </a:p>
        </p:txBody>
      </p:sp>
      <p:sp>
        <p:nvSpPr>
          <p:cNvPr id="294918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429000"/>
          </a:xfrm>
        </p:spPr>
        <p:txBody>
          <a:bodyPr/>
          <a:lstStyle/>
          <a:p>
            <a:pPr marL="236538" indent="-236538" algn="l" rtl="0" eaLnBrk="1" hangingPunct="1">
              <a:defRPr/>
            </a:pPr>
            <a:r>
              <a:rPr lang="en-US" dirty="0" smtClean="0"/>
              <a:t>A printer is a peripheral device that produces a physical copy or </a:t>
            </a:r>
            <a:r>
              <a:rPr lang="en-US" dirty="0" smtClean="0">
                <a:solidFill>
                  <a:srgbClr val="FFCC66"/>
                </a:solidFill>
              </a:rPr>
              <a:t>hard copy</a:t>
            </a:r>
            <a:r>
              <a:rPr lang="en-US" dirty="0" smtClean="0"/>
              <a:t> of the computer’s output.</a:t>
            </a:r>
          </a:p>
          <a:p>
            <a:pPr marL="236538" indent="-236538" algn="l" rtl="0" eaLnBrk="1" hangingPunct="1">
              <a:defRPr/>
            </a:pPr>
            <a:r>
              <a:rPr lang="en-US" dirty="0" smtClean="0"/>
              <a:t>Two basic types:</a:t>
            </a:r>
          </a:p>
          <a:p>
            <a:pPr marL="838200" lvl="1" indent="-381000" algn="l" rtl="0" eaLnBrk="1" hangingPunct="1">
              <a:defRPr/>
            </a:pPr>
            <a:r>
              <a:rPr lang="en-US" dirty="0" smtClean="0"/>
              <a:t> Impact printer</a:t>
            </a:r>
          </a:p>
          <a:p>
            <a:pPr marL="838200" lvl="1" indent="-381000" algn="l" rtl="0" eaLnBrk="1" hangingPunct="1">
              <a:defRPr/>
            </a:pPr>
            <a:r>
              <a:rPr lang="en-US" dirty="0" smtClean="0"/>
              <a:t> Nonimpact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858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295938" name="Picture 2" descr="04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6957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39" name="Picture 3" descr="dot_matrix_printer_st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971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Impact printer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Dot-matrix</a:t>
            </a:r>
          </a:p>
        </p:txBody>
      </p:sp>
      <p:sp>
        <p:nvSpPr>
          <p:cNvPr id="295944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1371600" y="0"/>
            <a:ext cx="65532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Impact Printer</a:t>
            </a:r>
          </a:p>
        </p:txBody>
      </p:sp>
      <p:sp>
        <p:nvSpPr>
          <p:cNvPr id="295945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8686800" cy="2827338"/>
          </a:xfrm>
        </p:spPr>
        <p:txBody>
          <a:bodyPr/>
          <a:lstStyle/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CC66"/>
                </a:solidFill>
              </a:rPr>
              <a:t>impact printer</a:t>
            </a:r>
            <a:r>
              <a:rPr lang="en-US" sz="2800" dirty="0" smtClean="0"/>
              <a:t> is a printer that has a print head that contacts the paper to produce a character.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It uses ink ribbon.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It is noisy, produces </a:t>
            </a:r>
            <a:r>
              <a:rPr lang="en-US" sz="2800" dirty="0" smtClean="0">
                <a:solidFill>
                  <a:srgbClr val="FFCC66"/>
                </a:solidFill>
              </a:rPr>
              <a:t>Near-letter quality</a:t>
            </a:r>
            <a:r>
              <a:rPr lang="en-US" sz="2800" dirty="0" smtClean="0"/>
              <a:t> printouts, and is not commonly used today.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Dot-matrix</a:t>
            </a:r>
            <a:r>
              <a:rPr lang="en-US" sz="2800" dirty="0" smtClean="0"/>
              <a:t>– Pins are used to make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  <p:bldP spid="2959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96962" name="Oval 2" descr="Oak"/>
          <p:cNvSpPr>
            <a:spLocks noChangeArrowheads="1"/>
          </p:cNvSpPr>
          <p:nvPr/>
        </p:nvSpPr>
        <p:spPr bwMode="auto">
          <a:xfrm>
            <a:off x="53340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96963" name="Oval 3" descr="Oak"/>
          <p:cNvSpPr>
            <a:spLocks noChangeArrowheads="1"/>
          </p:cNvSpPr>
          <p:nvPr/>
        </p:nvSpPr>
        <p:spPr bwMode="auto">
          <a:xfrm>
            <a:off x="9144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6964" name="Picture 4" descr="ink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5" name="Picture 5" descr="pr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3352800" y="990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Inkjet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7842250" y="91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Laser</a:t>
            </a:r>
          </a:p>
        </p:txBody>
      </p:sp>
      <p:sp>
        <p:nvSpPr>
          <p:cNvPr id="296970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Nonimpact Printer</a:t>
            </a:r>
          </a:p>
        </p:txBody>
      </p:sp>
      <p:sp>
        <p:nvSpPr>
          <p:cNvPr id="296971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839200" cy="3124200"/>
          </a:xfrm>
        </p:spPr>
        <p:txBody>
          <a:bodyPr/>
          <a:lstStyle/>
          <a:p>
            <a:pPr marL="350838" indent="-350838" algn="l" rtl="0" eaLnBrk="1" hangingPunct="1">
              <a:spcBef>
                <a:spcPct val="0"/>
              </a:spcBef>
              <a:defRPr/>
            </a:pPr>
            <a:r>
              <a:rPr lang="en-US" dirty="0" smtClean="0"/>
              <a:t>Two types of nonimpact printers:</a:t>
            </a:r>
          </a:p>
          <a:p>
            <a:pPr marL="754063" lvl="1" indent="-288925" algn="l" rtl="0"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Inkjet printer</a:t>
            </a:r>
            <a:r>
              <a:rPr lang="en-US" dirty="0" smtClean="0"/>
              <a:t>– Also called </a:t>
            </a:r>
            <a:r>
              <a:rPr lang="en-US" dirty="0" smtClean="0">
                <a:solidFill>
                  <a:srgbClr val="FFCC66"/>
                </a:solidFill>
              </a:rPr>
              <a:t>bubble-jet</a:t>
            </a:r>
            <a:r>
              <a:rPr lang="en-US" dirty="0" smtClean="0"/>
              <a:t>; makes characters by inserting dots of ink onto paper; </a:t>
            </a:r>
          </a:p>
          <a:p>
            <a:pPr marL="754063" lvl="1" indent="-288925" algn="l" rtl="0" eaLnBrk="1" hangingPunct="1">
              <a:buFontTx/>
              <a:buNone/>
              <a:defRPr/>
            </a:pPr>
            <a:endParaRPr lang="en-US" dirty="0" smtClean="0"/>
          </a:p>
          <a:p>
            <a:pPr marL="754063" lvl="1" indent="-288925" algn="l" rtl="0"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Laser printer</a:t>
            </a:r>
            <a:r>
              <a:rPr lang="en-US" dirty="0" smtClean="0"/>
              <a:t> works like a copier; quality determined by </a:t>
            </a:r>
            <a:r>
              <a:rPr lang="en-US" dirty="0" smtClean="0">
                <a:solidFill>
                  <a:srgbClr val="FFCC66"/>
                </a:solidFill>
              </a:rPr>
              <a:t>dots per inch (dpi)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  <p:bldP spid="296963" grpId="0" animBg="1"/>
      <p:bldP spid="296966" grpId="0"/>
      <p:bldP spid="296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97986" name="Oval 2" descr="Oak"/>
          <p:cNvSpPr>
            <a:spLocks noChangeArrowheads="1"/>
          </p:cNvSpPr>
          <p:nvPr/>
        </p:nvSpPr>
        <p:spPr bwMode="auto">
          <a:xfrm>
            <a:off x="2819400" y="1905000"/>
            <a:ext cx="3581400" cy="2209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1830000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ar-EG"/>
          </a:p>
        </p:txBody>
      </p:sp>
      <p:pic>
        <p:nvPicPr>
          <p:cNvPr id="297987" name="Picture 3" descr="multi 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Multifunction Printer</a:t>
            </a:r>
          </a:p>
        </p:txBody>
      </p:sp>
      <p:sp>
        <p:nvSpPr>
          <p:cNvPr id="2979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8763000" cy="1828800"/>
          </a:xfrm>
        </p:spPr>
        <p:txBody>
          <a:bodyPr/>
          <a:lstStyle/>
          <a:p>
            <a:pPr marL="284163" indent="-284163" algn="l" rtl="0" eaLnBrk="1" hangingPunct="1">
              <a:spcBef>
                <a:spcPct val="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multifunction printer</a:t>
            </a:r>
            <a:r>
              <a:rPr lang="en-US" dirty="0" smtClean="0"/>
              <a:t> combines the functions of a nonimpact printer, scanner, fax machine, and copier in one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  <p:bldP spid="2979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99010" name="Picture 2" descr="04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733800" y="0"/>
            <a:ext cx="44196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Plotter</a:t>
            </a:r>
          </a:p>
        </p:txBody>
      </p:sp>
      <p:sp>
        <p:nvSpPr>
          <p:cNvPr id="29901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2438400"/>
          </a:xfrm>
        </p:spPr>
        <p:txBody>
          <a:bodyPr/>
          <a:lstStyle/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plotter</a:t>
            </a:r>
            <a:r>
              <a:rPr lang="en-US" dirty="0" smtClean="0"/>
              <a:t> is a printer that uses a pen that moves over a large revolving sheet of paper.</a:t>
            </a:r>
          </a:p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It is used in engineering and map making.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 Motherboard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2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98625"/>
            <a:ext cx="7924800" cy="41687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Computer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Input and Output Devices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Motherboard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Machine cycle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Memory vs. Storage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EG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Motherboard</a:t>
            </a:r>
            <a:endParaRPr lang="en-US" b="1" dirty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3400" y="1447800"/>
            <a:ext cx="7848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holds and allows communication between many of the electronic components of a system, such as the </a:t>
            </a:r>
            <a:r>
              <a:rPr lang="en-US" sz="3200">
                <a:hlinkClick r:id="rId2" tooltip="Central processing unit"/>
              </a:rPr>
              <a:t>central processing unit</a:t>
            </a:r>
            <a:r>
              <a:rPr lang="en-US" sz="3200"/>
              <a:t> (CPU) and </a:t>
            </a:r>
            <a:r>
              <a:rPr lang="en-US" sz="3200">
                <a:hlinkClick r:id="rId3" tooltip="Computer memory"/>
              </a:rPr>
              <a:t>memory</a:t>
            </a:r>
            <a:r>
              <a:rPr lang="en-US" sz="3200"/>
              <a:t>, and provides connectors for other </a:t>
            </a:r>
            <a:r>
              <a:rPr lang="en-US" sz="3200">
                <a:hlinkClick r:id="rId4" tooltip="Peripherals"/>
              </a:rPr>
              <a:t>peripherals</a:t>
            </a:r>
            <a:r>
              <a:rPr lang="en-US" sz="3200"/>
              <a:t>.</a:t>
            </a:r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endParaRPr lang="en-US" sz="3200"/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is on the size of A4 paper, its color is green or gold. On which we can distinguish the following components:</a:t>
            </a:r>
          </a:p>
          <a:p>
            <a:pPr lvl="1" algn="just" rtl="0">
              <a:lnSpc>
                <a:spcPct val="80000"/>
              </a:lnSpc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Motherboard</a:t>
            </a:r>
            <a:endParaRPr lang="en-US" b="1" dirty="0"/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838200" y="11430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 eaLnBrk="0" hangingPunct="0"/>
            <a:r>
              <a:rPr lang="en-US" sz="2600">
                <a:cs typeface="Times New Roman" pitchFamily="18" charset="0"/>
              </a:rPr>
              <a:t>-RAM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Slots 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Cards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-Processor, on which a fan or a heat sink is mounted.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-Battery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-Power supply to convert the 200v ac to 3.3 v dc.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-Clock, which generates series of pulses per second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-Chip Sets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-ROM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-Connectors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Fig02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 r="33948"/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37891" name="Picture 7" descr="Fig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0"/>
          <a:stretch>
            <a:fillRect/>
          </a:stretch>
        </p:blipFill>
        <p:spPr bwMode="auto">
          <a:xfrm>
            <a:off x="6096000" y="-373063"/>
            <a:ext cx="3048000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Machine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ar-EG" sz="4000" dirty="0" smtClean="0"/>
              <a:t>كيف تنفذ وحدة التشغيل الأمر </a:t>
            </a:r>
            <a:endParaRPr lang="en-US" sz="4000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Four steps performed for each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Machine cycle: </a:t>
            </a:r>
            <a:r>
              <a:rPr lang="en-US" dirty="0" smtClean="0"/>
              <a:t>the amount of time needed to execute an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Personal computers execute in less than one millionth of a second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Supercomputers execute in less than one trillionth of a second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Each CPU has its own instruction set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those instructions that CPU can understand and execute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Fig02-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"/>
            <a:ext cx="5181600" cy="64849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 smtClean="0">
                <a:solidFill>
                  <a:srgbClr val="FFFF99"/>
                </a:solidFill>
              </a:rPr>
              <a:t>Memory vs.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5500E0-F4BB-46F1-ACEF-1D3D1131F439}" type="slidenum">
              <a:rPr lang="en-US" smtClean="0">
                <a:solidFill>
                  <a:srgbClr val="FFFFCC"/>
                </a:solidFill>
              </a:rPr>
              <a:pPr eaLnBrk="1" hangingPunct="1"/>
              <a:t>28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181600" y="1371600"/>
            <a:ext cx="2438400" cy="1371600"/>
          </a:xfrm>
          <a:prstGeom prst="ellipse">
            <a:avLst/>
          </a:prstGeom>
          <a:solidFill>
            <a:srgbClr val="F2D6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RAM Memory</a:t>
            </a:r>
          </a:p>
        </p:txBody>
      </p:sp>
      <p:pic>
        <p:nvPicPr>
          <p:cNvPr id="14346" name="Picture 10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Arrow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533400"/>
            <a:ext cx="3448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8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Memory vs. Storage</a:t>
            </a:r>
          </a:p>
        </p:txBody>
      </p:sp>
      <p:sp>
        <p:nvSpPr>
          <p:cNvPr id="14356" name="Text Box 20"/>
          <p:cNvSpPr>
            <a:spLocks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  <a:noFill/>
        </p:spPr>
        <p:txBody>
          <a:bodyPr/>
          <a:lstStyle/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Storage</a:t>
            </a:r>
            <a:r>
              <a:rPr lang="en-US" sz="2000" smtClean="0"/>
              <a:t>, also known as </a:t>
            </a:r>
            <a:r>
              <a:rPr lang="en-US" sz="2000" smtClean="0">
                <a:solidFill>
                  <a:srgbClr val="FFCC66"/>
                </a:solidFill>
              </a:rPr>
              <a:t>mass media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FCC66"/>
                </a:solidFill>
              </a:rPr>
              <a:t>auxiliary storage</a:t>
            </a:r>
            <a:r>
              <a:rPr lang="en-US" sz="2000" smtClean="0"/>
              <a:t>, refers to the various media on which a computer system can store data.</a:t>
            </a: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Storage devices</a:t>
            </a:r>
            <a:r>
              <a:rPr lang="en-US" sz="2000" smtClean="0"/>
              <a:t> hold programs and data in units called </a:t>
            </a:r>
            <a:r>
              <a:rPr lang="en-US" sz="2000" smtClean="0">
                <a:solidFill>
                  <a:srgbClr val="FFCC66"/>
                </a:solidFill>
              </a:rPr>
              <a:t>files</a:t>
            </a:r>
            <a:r>
              <a:rPr lang="en-US" sz="2000" smtClean="0"/>
              <a:t>.</a:t>
            </a:r>
            <a:endParaRPr lang="en-US" sz="2000" smtClean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/>
              <a:t>Files are stored in </a:t>
            </a:r>
            <a:r>
              <a:rPr lang="en-US" sz="2000" smtClean="0">
                <a:solidFill>
                  <a:srgbClr val="FFCC66"/>
                </a:solidFill>
              </a:rPr>
              <a:t>directories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FCC66"/>
                </a:solidFill>
              </a:rPr>
              <a:t>folders</a:t>
            </a:r>
            <a:r>
              <a:rPr lang="en-US" sz="2000" smtClean="0"/>
              <a:t>.</a:t>
            </a:r>
            <a:endParaRPr lang="en-US" sz="2000" smtClean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Memory</a:t>
            </a:r>
            <a:r>
              <a:rPr lang="en-US" sz="2000" smtClean="0"/>
              <a:t> is a temporary workplace where the computer transfers the contents of a file while it is being used.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42" grpId="0" autoUpdateAnimBg="0"/>
      <p:bldP spid="1434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ACBSP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332788" cy="3727450"/>
          </a:xfrm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AA9EA-C282-47B8-BB1E-1A0B16935CBF}" type="slidenum">
              <a:rPr lang="en-US" smtClean="0">
                <a:solidFill>
                  <a:srgbClr val="FFFFCC"/>
                </a:solidFill>
              </a:rPr>
              <a:pPr eaLnBrk="1" hangingPunct="1"/>
              <a:t>29</a:t>
            </a:fld>
            <a:endParaRPr lang="en-US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200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7543CB-B752-4B4A-99C7-D48484ADDC1D}" type="slidenum">
              <a:rPr lang="en-US" smtClean="0">
                <a:solidFill>
                  <a:srgbClr val="FFFFCC"/>
                </a:solidFill>
              </a:rPr>
              <a:pPr eaLnBrk="1" hangingPunct="1"/>
              <a:t>30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5059" name="Text Box 9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Why is storage necessary?</a:t>
            </a:r>
          </a:p>
        </p:txBody>
      </p:sp>
      <p:sp>
        <p:nvSpPr>
          <p:cNvPr id="15371" name="Text Box 11"/>
          <p:cNvSpPr>
            <a:spLocks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Storage: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Retains data when the computer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Is cheaper than memory.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Plays an important role during startup.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Plays an input role when starting applications.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Is needed for output.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Devices can hold a large amount of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827E29-CF3F-44E1-AD26-E1557EFFF267}" type="slidenum">
              <a:rPr lang="en-US" smtClean="0">
                <a:solidFill>
                  <a:srgbClr val="FFFFCC"/>
                </a:solidFill>
              </a:rPr>
              <a:pPr eaLnBrk="1" hangingPunct="1"/>
              <a:t>31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16389" name="Picture 5" descr="j0234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39000" y="6226175"/>
            <a:ext cx="914400" cy="517525"/>
          </a:xfrm>
          <a:prstGeom prst="rect">
            <a:avLst/>
          </a:prstGeom>
          <a:solidFill>
            <a:srgbClr val="EBCC5B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+mn-cs"/>
              </a:rPr>
              <a:t>NEXT </a:t>
            </a:r>
          </a:p>
          <a:p>
            <a:pPr algn="ctr" rtl="0">
              <a:defRPr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+mn-cs"/>
              </a:rPr>
              <a:t>SLIDE</a:t>
            </a:r>
            <a:endParaRPr 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085" name="Text Box 9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Storage Devices</a:t>
            </a:r>
          </a:p>
        </p:txBody>
      </p:sp>
      <p:sp>
        <p:nvSpPr>
          <p:cNvPr id="16395" name="Text Box 11"/>
          <p:cNvSpPr>
            <a:spLocks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FFCC66"/>
                </a:solidFill>
              </a:rPr>
              <a:t>Storage devices</a:t>
            </a:r>
            <a:r>
              <a:rPr lang="en-US" sz="2800" smtClean="0"/>
              <a:t> are: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Hardware that is capable of retaining data when the electricity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Able to </a:t>
            </a:r>
            <a:r>
              <a:rPr lang="en-US" smtClean="0">
                <a:solidFill>
                  <a:srgbClr val="FFCC66"/>
                </a:solidFill>
              </a:rPr>
              <a:t>read</a:t>
            </a:r>
            <a:r>
              <a:rPr lang="en-US" smtClean="0"/>
              <a:t> (retrieve) data from a storage medium (disk/tape).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Able to </a:t>
            </a:r>
            <a:r>
              <a:rPr lang="en-US" smtClean="0">
                <a:solidFill>
                  <a:srgbClr val="FFCC66"/>
                </a:solidFill>
              </a:rPr>
              <a:t>write</a:t>
            </a:r>
            <a:r>
              <a:rPr lang="en-US" smtClean="0"/>
              <a:t> (record) data to a storage medium.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A9A83A-8A7A-408B-8C75-DEB60C540CED}" type="slidenum">
              <a:rPr lang="en-US" smtClean="0">
                <a:solidFill>
                  <a:srgbClr val="FFFFCC"/>
                </a:solidFill>
              </a:rPr>
              <a:pPr eaLnBrk="1" hangingPunct="1"/>
              <a:t>32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7107" name="Text Box 9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Types of Storage Technologies</a:t>
            </a:r>
          </a:p>
        </p:txBody>
      </p:sp>
      <p:sp>
        <p:nvSpPr>
          <p:cNvPr id="17419" name="Text Box 11"/>
          <p:cNvSpPr>
            <a:spLocks noChangeArrowheads="1"/>
          </p:cNvSpPr>
          <p:nvPr>
            <p:ph type="body" idx="1"/>
          </p:nvPr>
        </p:nvSpPr>
        <p:spPr>
          <a:xfrm>
            <a:off x="609600" y="990600"/>
            <a:ext cx="8229600" cy="4525963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Sequential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 Hardware that reads and writes data in a serial (one after the other) fashion.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Random-Access</a:t>
            </a:r>
            <a:r>
              <a:rPr lang="en-US" smtClean="0"/>
              <a:t>– Hardware that reads and writes data without going through a sequence of locations.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Magnetic</a:t>
            </a:r>
            <a:r>
              <a:rPr lang="en-US" smtClean="0"/>
              <a:t>– Hardware that uses disks or tapes that are coated with magnetic material.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Optical</a:t>
            </a:r>
            <a:r>
              <a:rPr lang="en-US" smtClean="0"/>
              <a:t>– Hardware that uses laser beams to read data from plastic disks.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Solid State</a:t>
            </a:r>
            <a:r>
              <a:rPr lang="en-US" smtClean="0"/>
              <a:t>– Devices that use nonvolatile memory chips to read and 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F2C51-4C74-4B68-B141-B83643F35093}" type="slidenum">
              <a:rPr lang="en-US" smtClean="0">
                <a:solidFill>
                  <a:srgbClr val="FFFFCC"/>
                </a:solidFill>
              </a:rPr>
              <a:pPr eaLnBrk="1" hangingPunct="1"/>
              <a:t>33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Storage Hierarchy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C66"/>
                </a:solidFill>
              </a:rPr>
              <a:t>Storage hierarchy</a:t>
            </a:r>
            <a:r>
              <a:rPr lang="en-US" smtClean="0"/>
              <a:t> consists of three levels. They are: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Online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primary storage</a:t>
            </a:r>
            <a:r>
              <a:rPr lang="en-US" smtClean="0"/>
              <a:t>, it is made up of the storage devices that are actively available to the computer system. User action is not required.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Near-online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secondary storage</a:t>
            </a:r>
            <a:r>
              <a:rPr lang="en-US" smtClean="0"/>
              <a:t>, it is not readily available to the computer system. The user performs an action, such as inserting a disk, to make it available.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Offline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tertiary storage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archival storage</a:t>
            </a:r>
            <a:r>
              <a:rPr lang="en-US" smtClean="0"/>
              <a:t>, it is not readily available to the computer system. Devices such as tape backup units store data for archival purposes. </a:t>
            </a:r>
            <a:endParaRPr lang="en-US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F84F05-2BE3-405B-8745-9E23326D11BA}" type="slidenum">
              <a:rPr lang="en-US" smtClean="0">
                <a:solidFill>
                  <a:srgbClr val="FFFFCC"/>
                </a:solidFill>
              </a:rPr>
              <a:pPr eaLnBrk="1" hangingPunct="1"/>
              <a:t>34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Floppy Disk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914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914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CD ROM / DVD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5908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>
                <a:solidFill>
                  <a:srgbClr val="FDF81D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720 KB to 1.44 MB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100ms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895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Up to 1 TB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6 to 12ms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9800" y="2895600"/>
            <a:ext cx="31242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CD-ROM 650 MB; DVD 17 GB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80 to 800ms</a:t>
            </a:r>
          </a:p>
        </p:txBody>
      </p:sp>
      <p:pic>
        <p:nvPicPr>
          <p:cNvPr id="21519" name="Picture 15" descr="floppy%20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489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hard_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d-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293813" cy="1524000"/>
          </a:xfrm>
          <a:prstGeom prst="rect">
            <a:avLst/>
          </a:prstGeom>
          <a:solidFill>
            <a:srgbClr val="FFFF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22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Capacity and Speed of Storage Devices</a:t>
            </a:r>
          </a:p>
        </p:txBody>
      </p:sp>
      <p:sp>
        <p:nvSpPr>
          <p:cNvPr id="21528" name="Text Box 24"/>
          <p:cNvSpPr>
            <a:spLocks noChangeArrowheads="1"/>
          </p:cNvSpPr>
          <p:nvPr>
            <p:ph type="body" idx="1"/>
          </p:nvPr>
        </p:nvSpPr>
        <p:spPr>
          <a:xfrm>
            <a:off x="457200" y="4114800"/>
            <a:ext cx="8229600" cy="2057400"/>
          </a:xfrm>
          <a:noFill/>
        </p:spPr>
        <p:txBody>
          <a:bodyPr/>
          <a:lstStyle/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A storage device’s performance is measured by: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smtClean="0">
                <a:solidFill>
                  <a:srgbClr val="FFCC66"/>
                </a:solidFill>
              </a:rPr>
              <a:t>Capacity</a:t>
            </a:r>
            <a:r>
              <a:rPr lang="en-US" sz="2200" smtClean="0"/>
              <a:t>– The number of bytes of data that a device can hold.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smtClean="0">
                <a:solidFill>
                  <a:srgbClr val="FFCC66"/>
                </a:solidFill>
              </a:rPr>
              <a:t>Access Time</a:t>
            </a:r>
            <a:r>
              <a:rPr lang="en-US" sz="2200" smtClean="0"/>
              <a:t>– The amount of time, in milliseconds (ms), it takes for the device to begin reading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28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26A0C0-E400-4782-9909-DB2B3192E074}" type="slidenum">
              <a:rPr lang="en-US" smtClean="0">
                <a:solidFill>
                  <a:srgbClr val="FFFFCC"/>
                </a:solidFill>
              </a:rPr>
              <a:pPr eaLnBrk="1" hangingPunct="1"/>
              <a:t>35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Disks and Disk Drives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rgbClr val="FFCC66"/>
                </a:solidFill>
              </a:rPr>
              <a:t>disk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diskette</a:t>
            </a:r>
            <a:r>
              <a:rPr lang="en-US" smtClean="0"/>
              <a:t> is a portable storage medium.</a:t>
            </a:r>
          </a:p>
          <a:p>
            <a:pPr eaLnBrk="1" hangingPunct="1"/>
            <a:r>
              <a:rPr lang="en-US" smtClean="0"/>
              <a:t>Disks are circular plastic disks coated with a magnetically sensitive film.</a:t>
            </a:r>
          </a:p>
          <a:p>
            <a:pPr eaLnBrk="1" hangingPunct="1"/>
            <a:r>
              <a:rPr lang="en-US" smtClean="0"/>
              <a:t>Disks work with a disk drive.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High-density floppy disks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C66"/>
                </a:solidFill>
              </a:rPr>
              <a:t>     </a:t>
            </a:r>
            <a:r>
              <a:rPr lang="en-US" smtClean="0"/>
              <a:t>Floppy disks store 1.44 MB of data.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SuperDisk</a:t>
            </a:r>
            <a:r>
              <a:rPr lang="en-US" smtClean="0"/>
              <a:t> and </a:t>
            </a:r>
            <a:r>
              <a:rPr lang="en-US" smtClean="0">
                <a:solidFill>
                  <a:srgbClr val="FFCC66"/>
                </a:solidFill>
              </a:rPr>
              <a:t>High FD </a:t>
            </a:r>
            <a:r>
              <a:rPr lang="en-US" smtClean="0"/>
              <a:t>disks store up to 250 MB of data and are downwardly compatible with floppy disks.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1FD9F-EE59-48A2-BC9F-9AE096603DF2}" type="slidenum">
              <a:rPr lang="en-US" smtClean="0">
                <a:solidFill>
                  <a:srgbClr val="FFFFCC"/>
                </a:solidFill>
              </a:rPr>
              <a:pPr eaLnBrk="1" hangingPunct="1"/>
              <a:t>36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51203" name="Picture 9" descr="floppy-disk-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2971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24840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Track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733800" y="914400"/>
            <a:ext cx="2514600" cy="533400"/>
          </a:xfrm>
          <a:prstGeom prst="line">
            <a:avLst/>
          </a:prstGeom>
          <a:noFill/>
          <a:ln w="38100">
            <a:solidFill>
              <a:srgbClr val="F97FF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95800" y="1295400"/>
            <a:ext cx="1066800" cy="990600"/>
            <a:chOff x="1824" y="2304"/>
            <a:chExt cx="672" cy="624"/>
          </a:xfrm>
        </p:grpSpPr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824" y="2688"/>
              <a:ext cx="96" cy="24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920" y="2928"/>
              <a:ext cx="57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824" y="2304"/>
              <a:ext cx="384" cy="384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0" y="2743200"/>
            <a:ext cx="2057400" cy="609600"/>
            <a:chOff x="912" y="3216"/>
            <a:chExt cx="1296" cy="384"/>
          </a:xfrm>
        </p:grpSpPr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296" y="3216"/>
              <a:ext cx="5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824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912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324600" y="1600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Sector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400800" y="2971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Cluster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5029200" y="1828800"/>
            <a:ext cx="1219200" cy="152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4648200" y="3200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12" name="Text Box 36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Disk Organization</a:t>
            </a:r>
          </a:p>
        </p:txBody>
      </p:sp>
      <p:sp>
        <p:nvSpPr>
          <p:cNvPr id="24614" name="Text Box 38"/>
          <p:cNvSpPr>
            <a:spLocks noChangeArrowheads="1"/>
          </p:cNvSpPr>
          <p:nvPr>
            <p:ph type="body" idx="1"/>
          </p:nvPr>
        </p:nvSpPr>
        <p:spPr>
          <a:xfrm>
            <a:off x="533400" y="3733800"/>
            <a:ext cx="8229600" cy="2667000"/>
          </a:xfrm>
          <a:noFill/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mtClean="0"/>
              <a:t>A disk is </a:t>
            </a:r>
            <a:r>
              <a:rPr lang="en-US" smtClean="0">
                <a:solidFill>
                  <a:srgbClr val="FFCC66"/>
                </a:solidFill>
              </a:rPr>
              <a:t>formatted</a:t>
            </a:r>
            <a:r>
              <a:rPr lang="en-US" smtClean="0"/>
              <a:t>–that is, it is divided into </a:t>
            </a:r>
            <a:r>
              <a:rPr lang="en-US" smtClean="0">
                <a:solidFill>
                  <a:srgbClr val="FFCC66"/>
                </a:solidFill>
              </a:rPr>
              <a:t>tracks</a:t>
            </a:r>
            <a:r>
              <a:rPr lang="en-US" smtClean="0"/>
              <a:t> and</a:t>
            </a:r>
            <a:r>
              <a:rPr lang="en-US" smtClean="0">
                <a:solidFill>
                  <a:srgbClr val="FFCC66"/>
                </a:solidFill>
              </a:rPr>
              <a:t> sectors </a:t>
            </a:r>
            <a:r>
              <a:rPr lang="en-US" smtClean="0"/>
              <a:t>and a </a:t>
            </a:r>
            <a:r>
              <a:rPr lang="en-US" smtClean="0">
                <a:solidFill>
                  <a:srgbClr val="FFCC66"/>
                </a:solidFill>
              </a:rPr>
              <a:t>file allocation table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(</a:t>
            </a:r>
            <a:r>
              <a:rPr lang="en-US" smtClean="0">
                <a:solidFill>
                  <a:srgbClr val="FFCC66"/>
                </a:solidFill>
              </a:rPr>
              <a:t>FAT</a:t>
            </a:r>
            <a:r>
              <a:rPr lang="en-US" smtClean="0"/>
              <a:t>) is created.</a:t>
            </a:r>
          </a:p>
          <a:p>
            <a:pPr marL="571500" lvl="1" indent="0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Track</a:t>
            </a:r>
            <a:r>
              <a:rPr lang="en-US" sz="2000" smtClean="0"/>
              <a:t>– circular band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Sector</a:t>
            </a:r>
            <a:r>
              <a:rPr lang="en-US" sz="2000" smtClean="0"/>
              <a:t>– pie shaped section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Cluster</a:t>
            </a:r>
            <a:r>
              <a:rPr lang="en-US" sz="2000" smtClean="0"/>
              <a:t>– two or more adjacent sectors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FFCC66"/>
                </a:solidFill>
              </a:rPr>
              <a:t> FAT</a:t>
            </a:r>
            <a:r>
              <a:rPr lang="en-US" sz="2000" smtClean="0"/>
              <a:t>– keeps track of specific locations of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604" grpId="0"/>
      <p:bldP spid="246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3799F-C609-49EC-8AB8-539A2A28B02F}" type="slidenum">
              <a:rPr lang="en-US" smtClean="0">
                <a:solidFill>
                  <a:srgbClr val="FFFFCC"/>
                </a:solidFill>
              </a:rPr>
              <a:pPr eaLnBrk="1" hangingPunct="1"/>
              <a:t>37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28680" name="Picture 8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5000" y="1363663"/>
            <a:ext cx="1143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Platter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895600" y="1524000"/>
            <a:ext cx="10668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248400" y="1447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Read/Write head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876800" y="1752600"/>
            <a:ext cx="990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2" name="Text Box 19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How Hard Disks Work</a:t>
            </a:r>
          </a:p>
        </p:txBody>
      </p:sp>
      <p:sp>
        <p:nvSpPr>
          <p:cNvPr id="28693" name="Text Box 21"/>
          <p:cNvSpPr>
            <a:spLocks noChangeArrowheads="1"/>
          </p:cNvSpPr>
          <p:nvPr>
            <p:ph type="body" idx="1"/>
          </p:nvPr>
        </p:nvSpPr>
        <p:spPr>
          <a:xfrm>
            <a:off x="457200" y="3124200"/>
            <a:ext cx="8229600" cy="29718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Hard disks are a high-speed, high-capacity storage devices.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They contain metal disks called </a:t>
            </a:r>
            <a:r>
              <a:rPr lang="en-US" sz="2000" smtClean="0">
                <a:solidFill>
                  <a:srgbClr val="FFCC66"/>
                </a:solidFill>
              </a:rPr>
              <a:t>platters.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They contain two or more stacked platters with </a:t>
            </a:r>
            <a:r>
              <a:rPr lang="en-US" sz="2000" smtClean="0">
                <a:solidFill>
                  <a:srgbClr val="FFCC66"/>
                </a:solidFill>
              </a:rPr>
              <a:t>read/write heads</a:t>
            </a:r>
            <a:r>
              <a:rPr lang="en-US" sz="2000" smtClean="0"/>
              <a:t> for each side.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Hard disks can be divided into </a:t>
            </a:r>
            <a:r>
              <a:rPr lang="en-US" sz="2000" smtClean="0">
                <a:solidFill>
                  <a:srgbClr val="FFCC66"/>
                </a:solidFill>
              </a:rPr>
              <a:t>partitions </a:t>
            </a:r>
            <a:r>
              <a:rPr lang="en-US" sz="2000" smtClean="0"/>
              <a:t>to enable computers to work with more than one operating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0F913A-9106-4D1E-A26D-CC603629F7AB}" type="slidenum">
              <a:rPr lang="en-US" smtClean="0">
                <a:solidFill>
                  <a:srgbClr val="FFFFCC"/>
                </a:solidFill>
              </a:rPr>
              <a:pPr eaLnBrk="1" hangingPunct="1"/>
              <a:t>38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3251" name="Text Box 9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Factors Affecting a Hard Disk’s Performance</a:t>
            </a:r>
          </a:p>
        </p:txBody>
      </p:sp>
      <p:sp>
        <p:nvSpPr>
          <p:cNvPr id="29707" name="Text Box 11"/>
          <p:cNvSpPr>
            <a:spLocks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/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Seek time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positioning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66"/>
                </a:solidFill>
              </a:rPr>
              <a:t>performance</a:t>
            </a:r>
            <a:r>
              <a:rPr lang="en-US" smtClean="0"/>
              <a:t>– How quickly the read/write head positions itself and begins transferring information. It is measured in milliseconds (ms).</a:t>
            </a:r>
          </a:p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Spindle speed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or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66"/>
                </a:solidFill>
              </a:rPr>
              <a:t>transfer performance</a:t>
            </a:r>
            <a:r>
              <a:rPr lang="en-US" smtClean="0"/>
              <a:t>– How quickly the drive transfers data. It is measured in rotations per minute (RPM).</a:t>
            </a:r>
          </a:p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Latency</a:t>
            </a:r>
            <a:r>
              <a:rPr lang="en-US" smtClean="0"/>
              <a:t>– The time it takes for the spinning platter to bring the desired data to the read/write head. It is measured in milliseconds (ms).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85342-D600-4280-AC77-F7435725EBE2}" type="slidenum">
              <a:rPr lang="en-US" smtClean="0">
                <a:solidFill>
                  <a:srgbClr val="FFFFCC"/>
                </a:solidFill>
              </a:rPr>
              <a:pPr eaLnBrk="1" hangingPunct="1"/>
              <a:t>39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657600" y="990600"/>
            <a:ext cx="3505200" cy="2590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/>
        </p:spPr>
        <p:txBody>
          <a:bodyPr anchor="ctr">
            <a:spAutoFit/>
            <a:flatTx/>
          </a:bodyPr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Tape Backup Unit</a:t>
            </a:r>
          </a:p>
        </p:txBody>
      </p:sp>
      <p:pic>
        <p:nvPicPr>
          <p:cNvPr id="32776" name="Picture 8" descr="tap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2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Magnetic Tape</a:t>
            </a:r>
          </a:p>
        </p:txBody>
      </p:sp>
      <p:sp>
        <p:nvSpPr>
          <p:cNvPr id="32782" name="Text Box 14"/>
          <p:cNvSpPr>
            <a:spLocks noChangeArrowheads="1"/>
          </p:cNvSpPr>
          <p:nvPr>
            <p:ph type="body" idx="1"/>
          </p:nvPr>
        </p:nvSpPr>
        <p:spPr>
          <a:xfrm>
            <a:off x="381000" y="3886200"/>
            <a:ext cx="8229600" cy="1905000"/>
          </a:xfrm>
          <a:noFill/>
        </p:spPr>
        <p:txBody>
          <a:bodyPr/>
          <a:lstStyle/>
          <a:p>
            <a:pPr marL="457200" indent="-396875" eaLnBrk="1" hangingPunct="1">
              <a:spcBef>
                <a:spcPct val="50000"/>
              </a:spcBef>
            </a:pPr>
            <a:r>
              <a:rPr lang="en-US" smtClean="0"/>
              <a:t>Magnetic tape backup units store large amounts of data that are not used frequently.</a:t>
            </a:r>
          </a:p>
          <a:p>
            <a:pPr marL="457200" indent="-396875" eaLnBrk="1" hangingPunct="1">
              <a:spcBef>
                <a:spcPct val="50000"/>
              </a:spcBef>
            </a:pPr>
            <a:r>
              <a:rPr lang="en-US" smtClean="0"/>
              <a:t>They use a cassette-type reel-to-reel plastic tape.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utoUpdateAnimBg="0"/>
      <p:bldP spid="327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17647" r="28030" b="30392"/>
          <a:stretch>
            <a:fillRect/>
          </a:stretch>
        </p:blipFill>
        <p:spPr bwMode="auto">
          <a:xfrm>
            <a:off x="533400" y="484188"/>
            <a:ext cx="822960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DD58D0-894E-4AE6-A9E4-4444774F366D}" type="slidenum">
              <a:rPr lang="en-US" smtClean="0">
                <a:solidFill>
                  <a:srgbClr val="FFFFCC"/>
                </a:solidFill>
              </a:rPr>
              <a:pPr eaLnBrk="1" hangingPunct="1"/>
              <a:t>40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33796" name="Picture 4" descr="0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055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0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CD-ROM Disks and Drives</a:t>
            </a:r>
          </a:p>
        </p:txBody>
      </p:sp>
      <p:sp>
        <p:nvSpPr>
          <p:cNvPr id="33804" name="Text Box 12"/>
          <p:cNvSpPr>
            <a:spLocks noChangeArrowheads="1"/>
          </p:cNvSpPr>
          <p:nvPr>
            <p:ph type="body" idx="1"/>
          </p:nvPr>
        </p:nvSpPr>
        <p:spPr>
          <a:xfrm>
            <a:off x="381000" y="3429000"/>
            <a:ext cx="8229600" cy="2514600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CD-ROM stands for </a:t>
            </a:r>
            <a:r>
              <a:rPr lang="en-US" smtClean="0">
                <a:solidFill>
                  <a:srgbClr val="FFCC66"/>
                </a:solidFill>
              </a:rPr>
              <a:t>C</a:t>
            </a:r>
            <a:r>
              <a:rPr lang="en-US" smtClean="0"/>
              <a:t>ompact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isk-</a:t>
            </a:r>
            <a:r>
              <a:rPr lang="en-US" smtClean="0">
                <a:solidFill>
                  <a:srgbClr val="FFCC66"/>
                </a:solidFill>
              </a:rPr>
              <a:t>R</a:t>
            </a:r>
            <a:r>
              <a:rPr lang="en-US" smtClean="0"/>
              <a:t>ead </a:t>
            </a:r>
            <a:r>
              <a:rPr lang="en-US" smtClean="0">
                <a:solidFill>
                  <a:srgbClr val="FFCC66"/>
                </a:solidFill>
              </a:rPr>
              <a:t>O</a:t>
            </a:r>
            <a:r>
              <a:rPr lang="en-US" smtClean="0"/>
              <a:t>nly </a:t>
            </a:r>
            <a:r>
              <a:rPr lang="en-US" smtClean="0">
                <a:solidFill>
                  <a:srgbClr val="FFCC66"/>
                </a:solidFill>
              </a:rPr>
              <a:t>M</a:t>
            </a:r>
            <a:r>
              <a:rPr lang="en-US" smtClean="0"/>
              <a:t>emory.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They are capable of storing 650 MB of data.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They are used for storing operating systems, large application programs, and multimedia programs.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1534-8904-45B0-A3B3-3EA4FA99AC4A}" type="slidenum">
              <a:rPr lang="en-US" smtClean="0">
                <a:solidFill>
                  <a:srgbClr val="FFFFCC"/>
                </a:solidFill>
              </a:rPr>
              <a:pPr eaLnBrk="1" hangingPunct="1"/>
              <a:t>41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6323" name="Text Box 13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mtClean="0"/>
              <a:t>CD-R and CD-RW Disks and Recorders</a:t>
            </a:r>
          </a:p>
        </p:txBody>
      </p:sp>
      <p:sp>
        <p:nvSpPr>
          <p:cNvPr id="35855" name="Text Box 15"/>
          <p:cNvSpPr>
            <a:spLocks noChangeArrowheads="1"/>
          </p:cNvSpPr>
          <p:nvPr>
            <p:ph type="body" sz="half" idx="1"/>
          </p:nvPr>
        </p:nvSpPr>
        <p:spPr>
          <a:xfrm>
            <a:off x="3048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CC66"/>
                </a:solidFill>
              </a:rPr>
              <a:t>CD-R</a:t>
            </a:r>
            <a:endParaRPr lang="en-US" sz="2400" smtClean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can only be written to “once”.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Drives that are capable of reading and writing data are needed.</a:t>
            </a:r>
          </a:p>
        </p:txBody>
      </p:sp>
      <p:sp>
        <p:nvSpPr>
          <p:cNvPr id="35857" name="Text Box 17"/>
          <p:cNvSpPr>
            <a:spLocks noChangeArrowheads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CC66"/>
                </a:solidFill>
              </a:rPr>
              <a:t>CD-RW</a:t>
            </a:r>
            <a:endParaRPr lang="en-US" sz="2400" smtClean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are erasable.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can be written to many times.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Drives that are capable of reading, writing and erasing data are needed.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5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 autoUpdateAnimBg="0" advAuto="0"/>
      <p:bldP spid="35857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52D7EA-6E6B-4A5A-8AD2-25EEC82E910B}" type="slidenum">
              <a:rPr lang="en-US" smtClean="0">
                <a:solidFill>
                  <a:srgbClr val="FFFFCC"/>
                </a:solidFill>
              </a:rPr>
              <a:pPr eaLnBrk="1" hangingPunct="1"/>
              <a:t>42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36868" name="Picture 4" descr="03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362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10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DVD-ROM Disks and Drives</a:t>
            </a:r>
          </a:p>
        </p:txBody>
      </p:sp>
      <p:sp>
        <p:nvSpPr>
          <p:cNvPr id="36876" name="Text Box 12"/>
          <p:cNvSpPr>
            <a:spLocks noChangeArrowheads="1"/>
          </p:cNvSpPr>
          <p:nvPr>
            <p:ph type="body" idx="1"/>
          </p:nvPr>
        </p:nvSpPr>
        <p:spPr>
          <a:xfrm>
            <a:off x="228600" y="2514600"/>
            <a:ext cx="8229600" cy="32766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DVD stands for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igital </a:t>
            </a:r>
            <a:r>
              <a:rPr lang="en-US" smtClean="0">
                <a:solidFill>
                  <a:srgbClr val="FFCC66"/>
                </a:solidFill>
              </a:rPr>
              <a:t>V</a:t>
            </a:r>
            <a:r>
              <a:rPr lang="en-US" smtClean="0"/>
              <a:t>ideo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isk.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They use technology similar to CD-ROM.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They are capable of storing up to 17GB of data.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Their data transfer rate is comparable to that of hard disk drives.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DVD-RAM</a:t>
            </a:r>
            <a:r>
              <a:rPr lang="en-US" smtClean="0"/>
              <a:t>– Has the ability to read/write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2850"/>
            <a:ext cx="8610600" cy="526415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dirty="0" smtClean="0">
                <a:effectLst/>
              </a:rPr>
              <a:t>programmable</a:t>
            </a:r>
            <a:r>
              <a:rPr lang="en-US" dirty="0">
                <a:effectLst/>
              </a:rPr>
              <a:t>, electronic device that accepts data, performs operations, presents the results, and can store the data or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Input—entering data into the computer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Processing—performing operations on the data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Output—presenting the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Storage—saving data, programs, or  output for future use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b="1"/>
              <a:t>المكونات الداخلية للحاسب</a:t>
            </a:r>
            <a:r>
              <a:rPr lang="ar-EG"/>
              <a:t> </a:t>
            </a:r>
            <a:endParaRPr lang="en-US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543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Fig0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43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 Input and Output Devices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Input Devices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sz="3600" dirty="0" smtClean="0"/>
              <a:t>Keyboard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Mouse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Trackball, touchpad, mouse stick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Microphone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Scanner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Bar code reader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Card reader</a:t>
            </a:r>
          </a:p>
          <a:p>
            <a:pPr algn="just" rtl="0" eaLnBrk="1" hangingPunct="1">
              <a:defRPr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610</TotalTime>
  <Words>1571</Words>
  <Application>Microsoft Office PowerPoint</Application>
  <PresentationFormat>On-screen Show (4:3)</PresentationFormat>
  <Paragraphs>240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Wingdings</vt:lpstr>
      <vt:lpstr>Calibri</vt:lpstr>
      <vt:lpstr>Times New Roman</vt:lpstr>
      <vt:lpstr>Beam</vt:lpstr>
      <vt:lpstr>Default Design</vt:lpstr>
      <vt:lpstr>PowerPoint Presentation</vt:lpstr>
      <vt:lpstr>Objectives</vt:lpstr>
      <vt:lpstr>PowerPoint Presentation</vt:lpstr>
      <vt:lpstr>PowerPoint Presentation</vt:lpstr>
      <vt:lpstr>Computer</vt:lpstr>
      <vt:lpstr>PowerPoint Presentation</vt:lpstr>
      <vt:lpstr>المكونات الداخلية للحاسب </vt:lpstr>
      <vt:lpstr>PowerPoint Presentation</vt:lpstr>
      <vt:lpstr>Input Devices</vt:lpstr>
      <vt:lpstr>Output Devices</vt:lpstr>
      <vt:lpstr>Monitor</vt:lpstr>
      <vt:lpstr>Types of Monitors</vt:lpstr>
      <vt:lpstr>Monitor Specifications</vt:lpstr>
      <vt:lpstr>Printers</vt:lpstr>
      <vt:lpstr>Impact Printer</vt:lpstr>
      <vt:lpstr>Nonimpact Printer</vt:lpstr>
      <vt:lpstr>Multifunction Printer</vt:lpstr>
      <vt:lpstr>Plotter</vt:lpstr>
      <vt:lpstr>PowerPoint Presentation</vt:lpstr>
      <vt:lpstr>PowerPoint Presentation</vt:lpstr>
      <vt:lpstr>Motherboard</vt:lpstr>
      <vt:lpstr>Motherboard</vt:lpstr>
      <vt:lpstr>PowerPoint Presentation</vt:lpstr>
      <vt:lpstr>PowerPoint Presentation</vt:lpstr>
      <vt:lpstr>كيف تنفذ وحدة التشغيل الأمر </vt:lpstr>
      <vt:lpstr>PowerPoint Presentation</vt:lpstr>
      <vt:lpstr>PowerPoint Presentation</vt:lpstr>
      <vt:lpstr>Memory vs. Storage</vt:lpstr>
      <vt:lpstr>PowerPoint Presentation</vt:lpstr>
      <vt:lpstr>Why is storage necessary?</vt:lpstr>
      <vt:lpstr>Storage Devices</vt:lpstr>
      <vt:lpstr>Types of Storage Technologies</vt:lpstr>
      <vt:lpstr>The Storage Hierarchy</vt:lpstr>
      <vt:lpstr>Capacity and Speed of Storage Devices</vt:lpstr>
      <vt:lpstr>Disks and Disk Drives</vt:lpstr>
      <vt:lpstr>Disk Organization</vt:lpstr>
      <vt:lpstr>How Hard Disks Work</vt:lpstr>
      <vt:lpstr>Factors Affecting a Hard Disk’s Performance</vt:lpstr>
      <vt:lpstr>Magnetic Tape</vt:lpstr>
      <vt:lpstr>CD-ROM Disks and Drives</vt:lpstr>
      <vt:lpstr>CD-R and CD-RW Disks and Recorders</vt:lpstr>
      <vt:lpstr>DVD-ROM Disks and Drives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البـــــــاب الثـــــــــالث الهيكل البنائي للحاسب الآلي</dc:title>
  <dc:creator>wafaa</dc:creator>
  <cp:lastModifiedBy>shady</cp:lastModifiedBy>
  <cp:revision>72</cp:revision>
  <dcterms:created xsi:type="dcterms:W3CDTF">2006-10-16T11:37:52Z</dcterms:created>
  <dcterms:modified xsi:type="dcterms:W3CDTF">2016-02-20T12:53:40Z</dcterms:modified>
</cp:coreProperties>
</file>